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1"/>
  </p:sldMasterIdLst>
  <p:notesMasterIdLst>
    <p:notesMasterId r:id="rId23"/>
  </p:notesMasterIdLst>
  <p:sldIdLst>
    <p:sldId id="256" r:id="rId2"/>
    <p:sldId id="268" r:id="rId3"/>
    <p:sldId id="272" r:id="rId4"/>
    <p:sldId id="257" r:id="rId5"/>
    <p:sldId id="267" r:id="rId6"/>
    <p:sldId id="258" r:id="rId7"/>
    <p:sldId id="266" r:id="rId8"/>
    <p:sldId id="259" r:id="rId9"/>
    <p:sldId id="271" r:id="rId10"/>
    <p:sldId id="262" r:id="rId11"/>
    <p:sldId id="263" r:id="rId12"/>
    <p:sldId id="261" r:id="rId13"/>
    <p:sldId id="277" r:id="rId14"/>
    <p:sldId id="269" r:id="rId15"/>
    <p:sldId id="265" r:id="rId16"/>
    <p:sldId id="260" r:id="rId17"/>
    <p:sldId id="276" r:id="rId18"/>
    <p:sldId id="264" r:id="rId19"/>
    <p:sldId id="275" r:id="rId20"/>
    <p:sldId id="274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20254D-8A4A-5749-99BD-E90A8455506D}">
          <p14:sldIdLst>
            <p14:sldId id="256"/>
            <p14:sldId id="268"/>
            <p14:sldId id="272"/>
            <p14:sldId id="257"/>
            <p14:sldId id="267"/>
            <p14:sldId id="258"/>
            <p14:sldId id="266"/>
            <p14:sldId id="259"/>
            <p14:sldId id="271"/>
            <p14:sldId id="262"/>
            <p14:sldId id="263"/>
            <p14:sldId id="261"/>
            <p14:sldId id="277"/>
            <p14:sldId id="269"/>
            <p14:sldId id="265"/>
            <p14:sldId id="260"/>
            <p14:sldId id="276"/>
            <p14:sldId id="264"/>
            <p14:sldId id="275"/>
            <p14:sldId id="274"/>
          </p14:sldIdLst>
        </p14:section>
        <p14:section name="Appendix" id="{FC1415B3-D515-E94A-B1ED-D2FC10C23F4C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7"/>
    <p:restoredTop sz="95507"/>
  </p:normalViewPr>
  <p:slideViewPr>
    <p:cSldViewPr snapToGrid="0" snapToObjects="1">
      <p:cViewPr varScale="1">
        <p:scale>
          <a:sx n="98" d="100"/>
          <a:sy n="98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dirty="0"/>
              <a:t>How masculine do men feel and how important is it that others see them as masculine?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Manly (Self)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satMod val="100000"/>
                    <a:lumMod val="104000"/>
                  </a:schemeClr>
                </a:gs>
                <a:gs pos="78000">
                  <a:schemeClr val="accent1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Very</c:v>
                </c:pt>
                <c:pt idx="1">
                  <c:v>Somewhat</c:v>
                </c:pt>
                <c:pt idx="2">
                  <c:v>Not much</c:v>
                </c:pt>
                <c:pt idx="3">
                  <c:v>Not at 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612</c:v>
                </c:pt>
                <c:pt idx="1">
                  <c:v>826</c:v>
                </c:pt>
                <c:pt idx="2">
                  <c:v>131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3E-6247-811F-3ECAEBB0EB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Manly (To be perceived As)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satMod val="100000"/>
                    <a:lumMod val="104000"/>
                  </a:schemeClr>
                </a:gs>
                <a:gs pos="78000">
                  <a:schemeClr val="accent2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Very</c:v>
                </c:pt>
                <c:pt idx="1">
                  <c:v>Somewhat</c:v>
                </c:pt>
                <c:pt idx="2">
                  <c:v>Not much</c:v>
                </c:pt>
                <c:pt idx="3">
                  <c:v>Not at 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628</c:v>
                </c:pt>
                <c:pt idx="1">
                  <c:v>541</c:v>
                </c:pt>
                <c:pt idx="2">
                  <c:v>240</c:v>
                </c:pt>
                <c:pt idx="3">
                  <c:v>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3E-6247-811F-3ECAEBB0EB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satMod val="100000"/>
                    <a:lumMod val="104000"/>
                  </a:schemeClr>
                </a:gs>
                <a:gs pos="78000">
                  <a:schemeClr val="accent3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Very</c:v>
                </c:pt>
                <c:pt idx="1">
                  <c:v>Somewhat</c:v>
                </c:pt>
                <c:pt idx="2">
                  <c:v>Not much</c:v>
                </c:pt>
                <c:pt idx="3">
                  <c:v>Not at 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FF3E-6247-811F-3ECAEBB0EBA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52347616"/>
        <c:axId val="252349296"/>
        <c:axId val="0"/>
      </c:bar3DChart>
      <c:catAx>
        <c:axId val="252347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349296"/>
        <c:crosses val="autoZero"/>
        <c:auto val="1"/>
        <c:lblAlgn val="ctr"/>
        <c:lblOffset val="100"/>
        <c:noMultiLvlLbl val="0"/>
      </c:catAx>
      <c:valAx>
        <c:axId val="252349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34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When you want to be physically intimate with someone how do you gauge their interest? (4 = Very Masculine)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Read Body Language - NC</c:v>
                </c:pt>
                <c:pt idx="1">
                  <c:v>Read Body Language - Changed</c:v>
                </c:pt>
                <c:pt idx="2">
                  <c:v>Ask for Consent - No Change</c:v>
                </c:pt>
                <c:pt idx="3">
                  <c:v>Ask for Consent -  Changed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2">
                  <c:v>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A-8B46-BB9D-4432EE274E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Read Body Language - NC</c:v>
                </c:pt>
                <c:pt idx="1">
                  <c:v>Read Body Language - Changed</c:v>
                </c:pt>
                <c:pt idx="2">
                  <c:v>Ask for Consent - No Change</c:v>
                </c:pt>
                <c:pt idx="3">
                  <c:v>Ask for Consent -  Changed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44</c:v>
                </c:pt>
                <c:pt idx="1">
                  <c:v>9</c:v>
                </c:pt>
                <c:pt idx="2">
                  <c:v>30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A-8B46-BB9D-4432EE274E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Read Body Language - NC</c:v>
                </c:pt>
                <c:pt idx="1">
                  <c:v>Read Body Language - Changed</c:v>
                </c:pt>
                <c:pt idx="2">
                  <c:v>Ask for Consent - No Change</c:v>
                </c:pt>
                <c:pt idx="3">
                  <c:v>Ask for Consent -  Changed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327</c:v>
                </c:pt>
                <c:pt idx="1">
                  <c:v>38</c:v>
                </c:pt>
                <c:pt idx="2">
                  <c:v>204</c:v>
                </c:pt>
                <c:pt idx="3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FA-8B46-BB9D-4432EE274E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Read Body Language - NC</c:v>
                </c:pt>
                <c:pt idx="1">
                  <c:v>Read Body Language - Changed</c:v>
                </c:pt>
                <c:pt idx="2">
                  <c:v>Ask for Consent - No Change</c:v>
                </c:pt>
                <c:pt idx="3">
                  <c:v>Ask for Consent -  Changed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262</c:v>
                </c:pt>
                <c:pt idx="1">
                  <c:v>32</c:v>
                </c:pt>
                <c:pt idx="2">
                  <c:v>160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AFA-8B46-BB9D-4432EE274E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54223168"/>
        <c:axId val="252535888"/>
        <c:axId val="0"/>
      </c:bar3DChart>
      <c:catAx>
        <c:axId val="25422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535888"/>
        <c:crosses val="autoZero"/>
        <c:auto val="1"/>
        <c:lblAlgn val="ctr"/>
        <c:lblOffset val="100"/>
        <c:noMultiLvlLbl val="0"/>
      </c:catAx>
      <c:valAx>
        <c:axId val="252535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223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Where</a:t>
            </a:r>
            <a:r>
              <a:rPr lang="en-US" baseline="0" dirty="0"/>
              <a:t> have you gotten your ideas about what it means to be a good man?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Father</c:v>
                </c:pt>
                <c:pt idx="1">
                  <c:v>Mother</c:v>
                </c:pt>
                <c:pt idx="2">
                  <c:v>Other family member</c:v>
                </c:pt>
                <c:pt idx="3">
                  <c:v>Pop Culture</c:v>
                </c:pt>
                <c:pt idx="4">
                  <c:v>Friends</c:v>
                </c:pt>
                <c:pt idx="5">
                  <c:v>Other 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1109</c:v>
                </c:pt>
                <c:pt idx="1">
                  <c:v>655</c:v>
                </c:pt>
                <c:pt idx="2">
                  <c:v>564</c:v>
                </c:pt>
                <c:pt idx="3">
                  <c:v>303</c:v>
                </c:pt>
                <c:pt idx="4">
                  <c:v>559</c:v>
                </c:pt>
                <c:pt idx="5">
                  <c:v>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34-A747-8416-1CBDF12022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Father</c:v>
                </c:pt>
                <c:pt idx="1">
                  <c:v>Mother</c:v>
                </c:pt>
                <c:pt idx="2">
                  <c:v>Other family member</c:v>
                </c:pt>
                <c:pt idx="3">
                  <c:v>Pop Culture</c:v>
                </c:pt>
                <c:pt idx="4">
                  <c:v>Friends</c:v>
                </c:pt>
                <c:pt idx="5">
                  <c:v>Other 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9334-A747-8416-1CBDF12022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Father</c:v>
                </c:pt>
                <c:pt idx="1">
                  <c:v>Mother</c:v>
                </c:pt>
                <c:pt idx="2">
                  <c:v>Other family member</c:v>
                </c:pt>
                <c:pt idx="3">
                  <c:v>Pop Culture</c:v>
                </c:pt>
                <c:pt idx="4">
                  <c:v>Friends</c:v>
                </c:pt>
                <c:pt idx="5">
                  <c:v>Other 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9334-A747-8416-1CBDF1202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overlap val="85"/>
        <c:axId val="2077713103"/>
        <c:axId val="2077714783"/>
      </c:barChart>
      <c:catAx>
        <c:axId val="2077713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7714783"/>
        <c:crosses val="autoZero"/>
        <c:auto val="1"/>
        <c:lblAlgn val="ctr"/>
        <c:lblOffset val="100"/>
        <c:noMultiLvlLbl val="0"/>
      </c:catAx>
      <c:valAx>
        <c:axId val="2077714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7713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0CD8A-FF89-47D9-919A-CAB5964913B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EE04985-EB7E-47F5-929C-1092E699F125}">
      <dgm:prSet/>
      <dgm:spPr/>
      <dgm:t>
        <a:bodyPr/>
        <a:lstStyle/>
        <a:p>
          <a:r>
            <a:rPr lang="en-US"/>
            <a:t>Encoding:</a:t>
          </a:r>
        </a:p>
      </dgm:t>
    </dgm:pt>
    <dgm:pt modelId="{4303FBE3-1B28-4A13-971A-9A3A58E5A777}" type="parTrans" cxnId="{87C4E90B-2EB0-4FCD-A329-F8D444D74527}">
      <dgm:prSet/>
      <dgm:spPr/>
      <dgm:t>
        <a:bodyPr/>
        <a:lstStyle/>
        <a:p>
          <a:endParaRPr lang="en-US"/>
        </a:p>
      </dgm:t>
    </dgm:pt>
    <dgm:pt modelId="{B151C95B-E5F3-4FC8-BC97-333E99445C31}" type="sibTrans" cxnId="{87C4E90B-2EB0-4FCD-A329-F8D444D74527}">
      <dgm:prSet/>
      <dgm:spPr/>
      <dgm:t>
        <a:bodyPr/>
        <a:lstStyle/>
        <a:p>
          <a:endParaRPr lang="en-US"/>
        </a:p>
      </dgm:t>
    </dgm:pt>
    <dgm:pt modelId="{688CFF14-772D-4CE9-879F-EF0DBD78F0DB}">
      <dgm:prSet/>
      <dgm:spPr/>
      <dgm:t>
        <a:bodyPr/>
        <a:lstStyle/>
        <a:p>
          <a:r>
            <a:rPr lang="en-US"/>
            <a:t>LabelEncoder( )</a:t>
          </a:r>
        </a:p>
      </dgm:t>
    </dgm:pt>
    <dgm:pt modelId="{FCEE4321-43D5-43B0-A291-A2004F35FFBB}" type="parTrans" cxnId="{CCC4A4FB-F098-4787-ADF6-F0820690E88D}">
      <dgm:prSet/>
      <dgm:spPr/>
      <dgm:t>
        <a:bodyPr/>
        <a:lstStyle/>
        <a:p>
          <a:endParaRPr lang="en-US"/>
        </a:p>
      </dgm:t>
    </dgm:pt>
    <dgm:pt modelId="{077A3265-B392-4755-BF93-43B4620314DB}" type="sibTrans" cxnId="{CCC4A4FB-F098-4787-ADF6-F0820690E88D}">
      <dgm:prSet/>
      <dgm:spPr/>
      <dgm:t>
        <a:bodyPr/>
        <a:lstStyle/>
        <a:p>
          <a:endParaRPr lang="en-US"/>
        </a:p>
      </dgm:t>
    </dgm:pt>
    <dgm:pt modelId="{6C8B8934-F60A-4520-A1D1-10E3364EA586}">
      <dgm:prSet/>
      <dgm:spPr/>
      <dgm:t>
        <a:bodyPr/>
        <a:lstStyle/>
        <a:p>
          <a:r>
            <a:rPr lang="en-US"/>
            <a:t>One hot encoding</a:t>
          </a:r>
        </a:p>
      </dgm:t>
    </dgm:pt>
    <dgm:pt modelId="{FA115916-6618-4781-8FD7-0B113FFB6579}" type="parTrans" cxnId="{CCEACA8C-E3D9-46C1-9257-BAD31C8A7AE1}">
      <dgm:prSet/>
      <dgm:spPr/>
      <dgm:t>
        <a:bodyPr/>
        <a:lstStyle/>
        <a:p>
          <a:endParaRPr lang="en-US"/>
        </a:p>
      </dgm:t>
    </dgm:pt>
    <dgm:pt modelId="{FEF39E4B-53FC-4076-84E9-22FB851A16BD}" type="sibTrans" cxnId="{CCEACA8C-E3D9-46C1-9257-BAD31C8A7AE1}">
      <dgm:prSet/>
      <dgm:spPr/>
      <dgm:t>
        <a:bodyPr/>
        <a:lstStyle/>
        <a:p>
          <a:endParaRPr lang="en-US"/>
        </a:p>
      </dgm:t>
    </dgm:pt>
    <dgm:pt modelId="{45B2EBD9-F3D7-40FD-A94A-553532E0847A}">
      <dgm:prSet/>
      <dgm:spPr/>
      <dgm:t>
        <a:bodyPr/>
        <a:lstStyle/>
        <a:p>
          <a:r>
            <a:rPr lang="en-US"/>
            <a:t>1615 male participants</a:t>
          </a:r>
        </a:p>
      </dgm:t>
    </dgm:pt>
    <dgm:pt modelId="{69005A16-FB7E-4C7E-8C79-D9CF06CCC474}" type="parTrans" cxnId="{A21245C2-51C1-45AF-9FDB-F48B61087A35}">
      <dgm:prSet/>
      <dgm:spPr/>
      <dgm:t>
        <a:bodyPr/>
        <a:lstStyle/>
        <a:p>
          <a:endParaRPr lang="en-US"/>
        </a:p>
      </dgm:t>
    </dgm:pt>
    <dgm:pt modelId="{411AD958-9049-4229-8ECD-8DAE675C45D7}" type="sibTrans" cxnId="{A21245C2-51C1-45AF-9FDB-F48B61087A35}">
      <dgm:prSet/>
      <dgm:spPr/>
      <dgm:t>
        <a:bodyPr/>
        <a:lstStyle/>
        <a:p>
          <a:endParaRPr lang="en-US"/>
        </a:p>
      </dgm:t>
    </dgm:pt>
    <dgm:pt modelId="{87BBB59F-2F4D-400B-AA21-06196EACE34F}">
      <dgm:prSet/>
      <dgm:spPr/>
      <dgm:t>
        <a:bodyPr/>
        <a:lstStyle/>
        <a:p>
          <a:r>
            <a:rPr lang="en-US"/>
            <a:t>Demographic Info:</a:t>
          </a:r>
        </a:p>
      </dgm:t>
    </dgm:pt>
    <dgm:pt modelId="{C309A2CD-C695-4F4A-866B-00CCDFED0108}" type="parTrans" cxnId="{0B61A3C5-9C9A-4683-9693-545DCA8FF709}">
      <dgm:prSet/>
      <dgm:spPr/>
      <dgm:t>
        <a:bodyPr/>
        <a:lstStyle/>
        <a:p>
          <a:endParaRPr lang="en-US"/>
        </a:p>
      </dgm:t>
    </dgm:pt>
    <dgm:pt modelId="{04D150B4-D17F-4A40-9C58-5D055016CDAF}" type="sibTrans" cxnId="{0B61A3C5-9C9A-4683-9693-545DCA8FF709}">
      <dgm:prSet/>
      <dgm:spPr/>
      <dgm:t>
        <a:bodyPr/>
        <a:lstStyle/>
        <a:p>
          <a:endParaRPr lang="en-US"/>
        </a:p>
      </dgm:t>
    </dgm:pt>
    <dgm:pt modelId="{8AEF05E4-E657-4029-8968-D5FB11EE5D06}">
      <dgm:prSet/>
      <dgm:spPr/>
      <dgm:t>
        <a:bodyPr/>
        <a:lstStyle/>
        <a:p>
          <a:r>
            <a:rPr lang="en-US"/>
            <a:t>Race</a:t>
          </a:r>
        </a:p>
      </dgm:t>
    </dgm:pt>
    <dgm:pt modelId="{4540D449-5303-4AC6-B96B-D90D7D5DD2C3}" type="parTrans" cxnId="{977A1B7E-345F-4FE8-8DB4-C26A5FBEE792}">
      <dgm:prSet/>
      <dgm:spPr/>
      <dgm:t>
        <a:bodyPr/>
        <a:lstStyle/>
        <a:p>
          <a:endParaRPr lang="en-US"/>
        </a:p>
      </dgm:t>
    </dgm:pt>
    <dgm:pt modelId="{39DF2DC6-9E79-4293-A6B4-99A1B6532676}" type="sibTrans" cxnId="{977A1B7E-345F-4FE8-8DB4-C26A5FBEE792}">
      <dgm:prSet/>
      <dgm:spPr/>
      <dgm:t>
        <a:bodyPr/>
        <a:lstStyle/>
        <a:p>
          <a:endParaRPr lang="en-US"/>
        </a:p>
      </dgm:t>
    </dgm:pt>
    <dgm:pt modelId="{9F537EC5-EB18-4790-9657-6F41DA1354EB}">
      <dgm:prSet/>
      <dgm:spPr/>
      <dgm:t>
        <a:bodyPr/>
        <a:lstStyle/>
        <a:p>
          <a:r>
            <a:rPr lang="en-US"/>
            <a:t>Education</a:t>
          </a:r>
        </a:p>
      </dgm:t>
    </dgm:pt>
    <dgm:pt modelId="{631E59DF-41E4-45D7-B162-BC55E0174836}" type="parTrans" cxnId="{52861B35-E274-4D70-9287-038AE3327279}">
      <dgm:prSet/>
      <dgm:spPr/>
      <dgm:t>
        <a:bodyPr/>
        <a:lstStyle/>
        <a:p>
          <a:endParaRPr lang="en-US"/>
        </a:p>
      </dgm:t>
    </dgm:pt>
    <dgm:pt modelId="{62519E70-C6C9-4399-940F-50CC4DAE40A3}" type="sibTrans" cxnId="{52861B35-E274-4D70-9287-038AE3327279}">
      <dgm:prSet/>
      <dgm:spPr/>
      <dgm:t>
        <a:bodyPr/>
        <a:lstStyle/>
        <a:p>
          <a:endParaRPr lang="en-US"/>
        </a:p>
      </dgm:t>
    </dgm:pt>
    <dgm:pt modelId="{C0898946-2AE5-47CB-8A37-09251788DF22}">
      <dgm:prSet/>
      <dgm:spPr/>
      <dgm:t>
        <a:bodyPr/>
        <a:lstStyle/>
        <a:p>
          <a:r>
            <a:rPr lang="en-US"/>
            <a:t>Sexual orientation</a:t>
          </a:r>
        </a:p>
      </dgm:t>
    </dgm:pt>
    <dgm:pt modelId="{50832344-DBBC-4399-9970-8A32F8922C12}" type="parTrans" cxnId="{3EFB85E4-2EC5-458D-8071-F481F97F410E}">
      <dgm:prSet/>
      <dgm:spPr/>
      <dgm:t>
        <a:bodyPr/>
        <a:lstStyle/>
        <a:p>
          <a:endParaRPr lang="en-US"/>
        </a:p>
      </dgm:t>
    </dgm:pt>
    <dgm:pt modelId="{619F6A48-2A08-4065-933C-F24678022EE9}" type="sibTrans" cxnId="{3EFB85E4-2EC5-458D-8071-F481F97F410E}">
      <dgm:prSet/>
      <dgm:spPr/>
      <dgm:t>
        <a:bodyPr/>
        <a:lstStyle/>
        <a:p>
          <a:endParaRPr lang="en-US"/>
        </a:p>
      </dgm:t>
    </dgm:pt>
    <dgm:pt modelId="{49EAD81C-4AB4-401D-A54A-B5CAC9EDCF6B}">
      <dgm:prSet/>
      <dgm:spPr/>
      <dgm:t>
        <a:bodyPr/>
        <a:lstStyle/>
        <a:p>
          <a:r>
            <a:rPr lang="en-US"/>
            <a:t>State</a:t>
          </a:r>
        </a:p>
      </dgm:t>
    </dgm:pt>
    <dgm:pt modelId="{62CE8D25-F435-4BD3-9480-54E1E005F647}" type="parTrans" cxnId="{F351C73D-5927-4587-8866-660924C68E6C}">
      <dgm:prSet/>
      <dgm:spPr/>
      <dgm:t>
        <a:bodyPr/>
        <a:lstStyle/>
        <a:p>
          <a:endParaRPr lang="en-US"/>
        </a:p>
      </dgm:t>
    </dgm:pt>
    <dgm:pt modelId="{DBFC3230-8893-4031-BC12-EE7EE37D839D}" type="sibTrans" cxnId="{F351C73D-5927-4587-8866-660924C68E6C}">
      <dgm:prSet/>
      <dgm:spPr/>
      <dgm:t>
        <a:bodyPr/>
        <a:lstStyle/>
        <a:p>
          <a:endParaRPr lang="en-US"/>
        </a:p>
      </dgm:t>
    </dgm:pt>
    <dgm:pt modelId="{CC4699AD-FF16-6642-B053-19D20208C091}" type="pres">
      <dgm:prSet presAssocID="{95B0CD8A-FF89-47D9-919A-CAB5964913BD}" presName="Name0" presStyleCnt="0">
        <dgm:presLayoutVars>
          <dgm:dir/>
          <dgm:animLvl val="lvl"/>
          <dgm:resizeHandles val="exact"/>
        </dgm:presLayoutVars>
      </dgm:prSet>
      <dgm:spPr/>
    </dgm:pt>
    <dgm:pt modelId="{D9A39A6C-7ACC-4C43-8674-71F6F2633121}" type="pres">
      <dgm:prSet presAssocID="{7EE04985-EB7E-47F5-929C-1092E699F125}" presName="linNode" presStyleCnt="0"/>
      <dgm:spPr/>
    </dgm:pt>
    <dgm:pt modelId="{A1E5BD6A-F728-FA44-A9EB-CD81B90490FF}" type="pres">
      <dgm:prSet presAssocID="{7EE04985-EB7E-47F5-929C-1092E699F125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E4597EE-3B88-174A-98B6-F4B4035C53BC}" type="pres">
      <dgm:prSet presAssocID="{7EE04985-EB7E-47F5-929C-1092E699F125}" presName="descendantText" presStyleLbl="alignAccFollowNode1" presStyleIdx="0" presStyleCnt="2">
        <dgm:presLayoutVars>
          <dgm:bulletEnabled val="1"/>
        </dgm:presLayoutVars>
      </dgm:prSet>
      <dgm:spPr/>
    </dgm:pt>
    <dgm:pt modelId="{BF559AEB-1CB8-1E42-9F81-AB3B2A743A23}" type="pres">
      <dgm:prSet presAssocID="{B151C95B-E5F3-4FC8-BC97-333E99445C31}" presName="sp" presStyleCnt="0"/>
      <dgm:spPr/>
    </dgm:pt>
    <dgm:pt modelId="{AFDA0413-7105-4B4E-8E8D-273E190FC1F1}" type="pres">
      <dgm:prSet presAssocID="{45B2EBD9-F3D7-40FD-A94A-553532E0847A}" presName="linNode" presStyleCnt="0"/>
      <dgm:spPr/>
    </dgm:pt>
    <dgm:pt modelId="{5CE337FF-6CDB-2B4F-AD5D-13306F2EC493}" type="pres">
      <dgm:prSet presAssocID="{45B2EBD9-F3D7-40FD-A94A-553532E0847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3FCC637-D3F1-C54D-9079-F36986699B22}" type="pres">
      <dgm:prSet presAssocID="{45B2EBD9-F3D7-40FD-A94A-553532E0847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7C4E90B-2EB0-4FCD-A329-F8D444D74527}" srcId="{95B0CD8A-FF89-47D9-919A-CAB5964913BD}" destId="{7EE04985-EB7E-47F5-929C-1092E699F125}" srcOrd="0" destOrd="0" parTransId="{4303FBE3-1B28-4A13-971A-9A3A58E5A777}" sibTransId="{B151C95B-E5F3-4FC8-BC97-333E99445C31}"/>
    <dgm:cxn modelId="{4FB2EA0F-FB6B-654B-B80E-0A21845E075E}" type="presOf" srcId="{688CFF14-772D-4CE9-879F-EF0DBD78F0DB}" destId="{2E4597EE-3B88-174A-98B6-F4B4035C53BC}" srcOrd="0" destOrd="0" presId="urn:microsoft.com/office/officeart/2005/8/layout/vList5"/>
    <dgm:cxn modelId="{52861B35-E274-4D70-9287-038AE3327279}" srcId="{45B2EBD9-F3D7-40FD-A94A-553532E0847A}" destId="{9F537EC5-EB18-4790-9657-6F41DA1354EB}" srcOrd="2" destOrd="0" parTransId="{631E59DF-41E4-45D7-B162-BC55E0174836}" sibTransId="{62519E70-C6C9-4399-940F-50CC4DAE40A3}"/>
    <dgm:cxn modelId="{F351C73D-5927-4587-8866-660924C68E6C}" srcId="{45B2EBD9-F3D7-40FD-A94A-553532E0847A}" destId="{49EAD81C-4AB4-401D-A54A-B5CAC9EDCF6B}" srcOrd="4" destOrd="0" parTransId="{62CE8D25-F435-4BD3-9480-54E1E005F647}" sibTransId="{DBFC3230-8893-4031-BC12-EE7EE37D839D}"/>
    <dgm:cxn modelId="{27755A46-1E19-2B47-B3AF-250342D293B7}" type="presOf" srcId="{C0898946-2AE5-47CB-8A37-09251788DF22}" destId="{C3FCC637-D3F1-C54D-9079-F36986699B22}" srcOrd="0" destOrd="3" presId="urn:microsoft.com/office/officeart/2005/8/layout/vList5"/>
    <dgm:cxn modelId="{63A1E44D-26B8-3745-9CDE-247D0F8F6896}" type="presOf" srcId="{6C8B8934-F60A-4520-A1D1-10E3364EA586}" destId="{2E4597EE-3B88-174A-98B6-F4B4035C53BC}" srcOrd="0" destOrd="1" presId="urn:microsoft.com/office/officeart/2005/8/layout/vList5"/>
    <dgm:cxn modelId="{78CFD54E-A360-474A-9DAB-98A17838893A}" type="presOf" srcId="{8AEF05E4-E657-4029-8968-D5FB11EE5D06}" destId="{C3FCC637-D3F1-C54D-9079-F36986699B22}" srcOrd="0" destOrd="1" presId="urn:microsoft.com/office/officeart/2005/8/layout/vList5"/>
    <dgm:cxn modelId="{536CEC4F-4A91-B945-939F-F9AD4225050B}" type="presOf" srcId="{45B2EBD9-F3D7-40FD-A94A-553532E0847A}" destId="{5CE337FF-6CDB-2B4F-AD5D-13306F2EC493}" srcOrd="0" destOrd="0" presId="urn:microsoft.com/office/officeart/2005/8/layout/vList5"/>
    <dgm:cxn modelId="{06890266-E1B1-8D45-8A3A-C1184B6A4033}" type="presOf" srcId="{9F537EC5-EB18-4790-9657-6F41DA1354EB}" destId="{C3FCC637-D3F1-C54D-9079-F36986699B22}" srcOrd="0" destOrd="2" presId="urn:microsoft.com/office/officeart/2005/8/layout/vList5"/>
    <dgm:cxn modelId="{1F80E67C-1C02-EA46-82CC-4BBCDAF3B12D}" type="presOf" srcId="{7EE04985-EB7E-47F5-929C-1092E699F125}" destId="{A1E5BD6A-F728-FA44-A9EB-CD81B90490FF}" srcOrd="0" destOrd="0" presId="urn:microsoft.com/office/officeart/2005/8/layout/vList5"/>
    <dgm:cxn modelId="{977A1B7E-345F-4FE8-8DB4-C26A5FBEE792}" srcId="{45B2EBD9-F3D7-40FD-A94A-553532E0847A}" destId="{8AEF05E4-E657-4029-8968-D5FB11EE5D06}" srcOrd="1" destOrd="0" parTransId="{4540D449-5303-4AC6-B96B-D90D7D5DD2C3}" sibTransId="{39DF2DC6-9E79-4293-A6B4-99A1B6532676}"/>
    <dgm:cxn modelId="{2727EB80-5804-5A47-BFE2-DB7862414B41}" type="presOf" srcId="{49EAD81C-4AB4-401D-A54A-B5CAC9EDCF6B}" destId="{C3FCC637-D3F1-C54D-9079-F36986699B22}" srcOrd="0" destOrd="4" presId="urn:microsoft.com/office/officeart/2005/8/layout/vList5"/>
    <dgm:cxn modelId="{01A2DB84-E4D8-F944-91BD-518A5958B164}" type="presOf" srcId="{95B0CD8A-FF89-47D9-919A-CAB5964913BD}" destId="{CC4699AD-FF16-6642-B053-19D20208C091}" srcOrd="0" destOrd="0" presId="urn:microsoft.com/office/officeart/2005/8/layout/vList5"/>
    <dgm:cxn modelId="{CCEACA8C-E3D9-46C1-9257-BAD31C8A7AE1}" srcId="{7EE04985-EB7E-47F5-929C-1092E699F125}" destId="{6C8B8934-F60A-4520-A1D1-10E3364EA586}" srcOrd="1" destOrd="0" parTransId="{FA115916-6618-4781-8FD7-0B113FFB6579}" sibTransId="{FEF39E4B-53FC-4076-84E9-22FB851A16BD}"/>
    <dgm:cxn modelId="{A21245C2-51C1-45AF-9FDB-F48B61087A35}" srcId="{95B0CD8A-FF89-47D9-919A-CAB5964913BD}" destId="{45B2EBD9-F3D7-40FD-A94A-553532E0847A}" srcOrd="1" destOrd="0" parTransId="{69005A16-FB7E-4C7E-8C79-D9CF06CCC474}" sibTransId="{411AD958-9049-4229-8ECD-8DAE675C45D7}"/>
    <dgm:cxn modelId="{0B61A3C5-9C9A-4683-9693-545DCA8FF709}" srcId="{45B2EBD9-F3D7-40FD-A94A-553532E0847A}" destId="{87BBB59F-2F4D-400B-AA21-06196EACE34F}" srcOrd="0" destOrd="0" parTransId="{C309A2CD-C695-4F4A-866B-00CCDFED0108}" sibTransId="{04D150B4-D17F-4A40-9C58-5D055016CDAF}"/>
    <dgm:cxn modelId="{3EFB85E4-2EC5-458D-8071-F481F97F410E}" srcId="{45B2EBD9-F3D7-40FD-A94A-553532E0847A}" destId="{C0898946-2AE5-47CB-8A37-09251788DF22}" srcOrd="3" destOrd="0" parTransId="{50832344-DBBC-4399-9970-8A32F8922C12}" sibTransId="{619F6A48-2A08-4065-933C-F24678022EE9}"/>
    <dgm:cxn modelId="{BD40D8EC-CEB9-3241-A090-5887E986FAE6}" type="presOf" srcId="{87BBB59F-2F4D-400B-AA21-06196EACE34F}" destId="{C3FCC637-D3F1-C54D-9079-F36986699B22}" srcOrd="0" destOrd="0" presId="urn:microsoft.com/office/officeart/2005/8/layout/vList5"/>
    <dgm:cxn modelId="{CCC4A4FB-F098-4787-ADF6-F0820690E88D}" srcId="{7EE04985-EB7E-47F5-929C-1092E699F125}" destId="{688CFF14-772D-4CE9-879F-EF0DBD78F0DB}" srcOrd="0" destOrd="0" parTransId="{FCEE4321-43D5-43B0-A291-A2004F35FFBB}" sibTransId="{077A3265-B392-4755-BF93-43B4620314DB}"/>
    <dgm:cxn modelId="{95356DD7-970C-5A4B-A04B-EDB494D1F0FB}" type="presParOf" srcId="{CC4699AD-FF16-6642-B053-19D20208C091}" destId="{D9A39A6C-7ACC-4C43-8674-71F6F2633121}" srcOrd="0" destOrd="0" presId="urn:microsoft.com/office/officeart/2005/8/layout/vList5"/>
    <dgm:cxn modelId="{2C1547D3-0107-F548-8846-3875D712B890}" type="presParOf" srcId="{D9A39A6C-7ACC-4C43-8674-71F6F2633121}" destId="{A1E5BD6A-F728-FA44-A9EB-CD81B90490FF}" srcOrd="0" destOrd="0" presId="urn:microsoft.com/office/officeart/2005/8/layout/vList5"/>
    <dgm:cxn modelId="{444F0847-2FD1-9D4E-97D0-B56CF7D730D4}" type="presParOf" srcId="{D9A39A6C-7ACC-4C43-8674-71F6F2633121}" destId="{2E4597EE-3B88-174A-98B6-F4B4035C53BC}" srcOrd="1" destOrd="0" presId="urn:microsoft.com/office/officeart/2005/8/layout/vList5"/>
    <dgm:cxn modelId="{0267A7FA-3813-824E-9889-351DE6CA6267}" type="presParOf" srcId="{CC4699AD-FF16-6642-B053-19D20208C091}" destId="{BF559AEB-1CB8-1E42-9F81-AB3B2A743A23}" srcOrd="1" destOrd="0" presId="urn:microsoft.com/office/officeart/2005/8/layout/vList5"/>
    <dgm:cxn modelId="{67BBB92B-1EEE-D348-9899-D9811ED6177D}" type="presParOf" srcId="{CC4699AD-FF16-6642-B053-19D20208C091}" destId="{AFDA0413-7105-4B4E-8E8D-273E190FC1F1}" srcOrd="2" destOrd="0" presId="urn:microsoft.com/office/officeart/2005/8/layout/vList5"/>
    <dgm:cxn modelId="{BA5AF0D0-75A1-F341-995D-CD6BF8A69A21}" type="presParOf" srcId="{AFDA0413-7105-4B4E-8E8D-273E190FC1F1}" destId="{5CE337FF-6CDB-2B4F-AD5D-13306F2EC493}" srcOrd="0" destOrd="0" presId="urn:microsoft.com/office/officeart/2005/8/layout/vList5"/>
    <dgm:cxn modelId="{37687419-EF9C-CC49-A810-DE772F609CD3}" type="presParOf" srcId="{AFDA0413-7105-4B4E-8E8D-273E190FC1F1}" destId="{C3FCC637-D3F1-C54D-9079-F36986699B2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597EE-3B88-174A-98B6-F4B4035C53BC}">
      <dsp:nvSpPr>
        <dsp:cNvPr id="0" name=""/>
        <dsp:cNvSpPr/>
      </dsp:nvSpPr>
      <dsp:spPr>
        <a:xfrm rot="5400000">
          <a:off x="3214404" y="-684119"/>
          <a:ext cx="2125897" cy="402574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LabelEncoder( 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One hot encoding</a:t>
          </a:r>
        </a:p>
      </dsp:txBody>
      <dsp:txXfrm rot="-5400000">
        <a:off x="2264481" y="369582"/>
        <a:ext cx="3921966" cy="1918341"/>
      </dsp:txXfrm>
    </dsp:sp>
    <dsp:sp modelId="{A1E5BD6A-F728-FA44-A9EB-CD81B90490FF}">
      <dsp:nvSpPr>
        <dsp:cNvPr id="0" name=""/>
        <dsp:cNvSpPr/>
      </dsp:nvSpPr>
      <dsp:spPr>
        <a:xfrm>
          <a:off x="0" y="66"/>
          <a:ext cx="2264481" cy="26573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Encoding:</a:t>
          </a:r>
        </a:p>
      </dsp:txBody>
      <dsp:txXfrm>
        <a:off x="110543" y="110609"/>
        <a:ext cx="2043395" cy="2436285"/>
      </dsp:txXfrm>
    </dsp:sp>
    <dsp:sp modelId="{C3FCC637-D3F1-C54D-9079-F36986699B22}">
      <dsp:nvSpPr>
        <dsp:cNvPr id="0" name=""/>
        <dsp:cNvSpPr/>
      </dsp:nvSpPr>
      <dsp:spPr>
        <a:xfrm rot="5400000">
          <a:off x="3214404" y="2106120"/>
          <a:ext cx="2125897" cy="4025744"/>
        </a:xfrm>
        <a:prstGeom prst="round2SameRect">
          <a:avLst/>
        </a:prstGeom>
        <a:solidFill>
          <a:schemeClr val="accent2">
            <a:tint val="40000"/>
            <a:alpha val="90000"/>
            <a:hueOff val="-3808354"/>
            <a:satOff val="-3946"/>
            <a:lumOff val="-27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808354"/>
              <a:satOff val="-3946"/>
              <a:lumOff val="-2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Demographic Info: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Race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Education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Sexual orientation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State</a:t>
          </a:r>
        </a:p>
      </dsp:txBody>
      <dsp:txXfrm rot="-5400000">
        <a:off x="2264481" y="3159821"/>
        <a:ext cx="3921966" cy="1918341"/>
      </dsp:txXfrm>
    </dsp:sp>
    <dsp:sp modelId="{5CE337FF-6CDB-2B4F-AD5D-13306F2EC493}">
      <dsp:nvSpPr>
        <dsp:cNvPr id="0" name=""/>
        <dsp:cNvSpPr/>
      </dsp:nvSpPr>
      <dsp:spPr>
        <a:xfrm>
          <a:off x="0" y="2790306"/>
          <a:ext cx="2264481" cy="2657371"/>
        </a:xfrm>
        <a:prstGeom prst="roundRect">
          <a:avLst/>
        </a:prstGeom>
        <a:solidFill>
          <a:schemeClr val="accent2">
            <a:hueOff val="-2558941"/>
            <a:satOff val="-28848"/>
            <a:lumOff val="35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1615 male participants</a:t>
          </a:r>
        </a:p>
      </dsp:txBody>
      <dsp:txXfrm>
        <a:off x="110543" y="2900849"/>
        <a:ext cx="2043395" cy="2436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89E8A-534B-1548-9BDE-58CFC37695E9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7D987-779D-F34B-8577-48ADAACC3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5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7D987-779D-F34B-8577-48ADAACC3D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9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Yes.   144</a:t>
            </a:r>
          </a:p>
          <a:p>
            <a:r>
              <a:rPr lang="en-US" dirty="0"/>
              <a:t>No  1442</a:t>
            </a:r>
          </a:p>
          <a:p>
            <a:r>
              <a:rPr lang="en-US" dirty="0"/>
              <a:t>No Answer 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7D987-779D-F34B-8577-48ADAACC3D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4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327 </a:t>
            </a:r>
            <a:r>
              <a:rPr lang="en-US" dirty="0">
                <a:sym typeface="Wingdings" pitchFamily="2" charset="2"/>
              </a:rPr>
              <a:t>. </a:t>
            </a:r>
            <a:r>
              <a:rPr lang="en-US" dirty="0"/>
              <a:t>51% of respondents to this question,, who feel somewhat masculine -- read body language and DID NOT change</a:t>
            </a:r>
          </a:p>
          <a:p>
            <a:r>
              <a:rPr lang="en-US" dirty="0"/>
              <a:t>38 </a:t>
            </a:r>
            <a:r>
              <a:rPr lang="en-US" dirty="0">
                <a:sym typeface="Wingdings" pitchFamily="2" charset="2"/>
              </a:rPr>
              <a:t> 48% </a:t>
            </a:r>
            <a:r>
              <a:rPr lang="en-US" dirty="0"/>
              <a:t>of respondents to this question,, </a:t>
            </a:r>
            <a:r>
              <a:rPr lang="en-US" dirty="0">
                <a:sym typeface="Wingdings" pitchFamily="2" charset="2"/>
              </a:rPr>
              <a:t>who feel somewhat masculine --- read body language and changed their behavior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204  51% </a:t>
            </a:r>
            <a:r>
              <a:rPr lang="en-US" dirty="0"/>
              <a:t>of respondents to this question,, who feel somewhat masculine </a:t>
            </a:r>
            <a:r>
              <a:rPr lang="en-US" dirty="0">
                <a:sym typeface="Wingdings" pitchFamily="2" charset="2"/>
              </a:rPr>
              <a:t>ask for consent – </a:t>
            </a:r>
          </a:p>
          <a:p>
            <a:r>
              <a:rPr lang="en-US" dirty="0">
                <a:sym typeface="Wingdings" pitchFamily="2" charset="2"/>
              </a:rPr>
              <a:t>___________________________________________________________________________________</a:t>
            </a:r>
          </a:p>
          <a:p>
            <a:pPr fontAlgn="base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want to be physically intimate with someone, how do you gauge their interest?</a:t>
            </a:r>
          </a:p>
          <a:p>
            <a:pPr fontAlgn="base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situation is different.    59%–</a:t>
            </a:r>
          </a:p>
          <a:p>
            <a:pPr fontAlgn="base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</a:p>
          <a:p>
            <a:pPr fontAlgn="base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their physical body language to see if they are interested.   46–</a:t>
            </a:r>
          </a:p>
          <a:p>
            <a:pPr fontAlgn="base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</a:p>
          <a:p>
            <a:pPr fontAlgn="base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isn’t always clear how to gauge someone’s interest.   35–</a:t>
            </a:r>
          </a:p>
          <a:p>
            <a:pPr fontAlgn="base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</a:p>
          <a:p>
            <a:pPr fontAlgn="base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for a verbal confirmation of consent.   31–</a:t>
            </a:r>
          </a:p>
          <a:p>
            <a:pPr fontAlgn="base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</a:p>
          <a:p>
            <a:pPr fontAlgn="base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a physical move to see how they react.   29–</a:t>
            </a:r>
          </a:p>
          <a:p>
            <a:pPr fontAlgn="base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Other.   7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7D987-779D-F34B-8577-48ADAACC3D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6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Father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1109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Mother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655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family member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Culture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303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Friends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559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329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7D987-779D-F34B-8577-48ADAACC3D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1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Yes.   144</a:t>
            </a:r>
          </a:p>
          <a:p>
            <a:r>
              <a:rPr lang="en-US" dirty="0"/>
              <a:t>No  1442</a:t>
            </a:r>
          </a:p>
          <a:p>
            <a:r>
              <a:rPr lang="en-US" dirty="0"/>
              <a:t>No Answer 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7D987-779D-F34B-8577-48ADAACC3D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4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SensitivityRecall</a:t>
            </a:r>
            <a:r>
              <a:rPr lang="en-US" dirty="0"/>
              <a:t> = correctly identifying the target group</a:t>
            </a:r>
          </a:p>
          <a:p>
            <a:endParaRPr lang="en-US" dirty="0"/>
          </a:p>
          <a:p>
            <a:r>
              <a:rPr lang="en-US" dirty="0"/>
              <a:t>Specificity = correctly identifying the negative class</a:t>
            </a:r>
          </a:p>
          <a:p>
            <a:endParaRPr lang="en-US" dirty="0"/>
          </a:p>
          <a:p>
            <a:r>
              <a:rPr lang="en-US" dirty="0"/>
              <a:t>Precision = the percent of relevant predictions</a:t>
            </a:r>
          </a:p>
          <a:p>
            <a:endParaRPr lang="en-US" dirty="0"/>
          </a:p>
          <a:p>
            <a:r>
              <a:rPr lang="en-US" dirty="0"/>
              <a:t>Accuracy = measure of the explained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7D987-779D-F34B-8577-48ADAACC3D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4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7D987-779D-F34B-8577-48ADAACC3D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1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2CC0316-8683-6141-ACA4-CE77254E41FE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8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4F80-90DF-C74F-8467-1DDB4AC52AE5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0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2DB62F-91E8-6147-A001-B6DCAA4D9C52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73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B1C3BD3-3EB3-2C4F-9F1F-5C226AB9E1C7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8007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6A8535-5329-444D-9F87-25B6E25C26E5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44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85DF-2F97-B247-9B42-A46FAA30A8EE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77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328-3723-084C-BD49-0B1C62AC26C4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8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577-D99A-FE4A-9370-64A0373F9D4A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68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21B896-E6F8-FF41-BB0C-3E398CC76085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4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1788-C5E3-6D49-8892-65E2026E23DC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5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2D0488-6456-784D-AD00-6534EE0E8642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238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B16E-8E2F-CA46-A45A-0659094350A3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2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708B-AD7F-EB48-83DD-39E499D397E7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6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18780-7A24-F74B-BD42-510411F9CEC0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11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295A-B1FD-AC4C-9D60-09239FB732BF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E134-0040-5A4A-9EFC-DD33A7B902AB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86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92EF-AB1E-7C47-A696-E70C88C0FCC3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4E14D-64BD-0649-80E2-F72EF086B157}" type="datetime1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3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r.org/programs/invisibilia/481887848/the-new-norm" TargetMode="External"/><Relationship Id="rId2" Type="http://schemas.openxmlformats.org/officeDocument/2006/relationships/hyperlink" Target="https://www.npr.org/2018/10/01/653339162/-man-up-how-a-fear-of-appearing-feminine-restricts-men-and-affects-us-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vethirtyeight.com/features/what-do-men-think-it-means-to-be-a-ma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33A1-D300-284F-988B-90E0F2A710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MASCULINTY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21816-141B-A642-9585-CC6C5D47D8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#METOO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3D72E-8B44-BC45-81D4-B8A1DFA611F3}"/>
              </a:ext>
            </a:extLst>
          </p:cNvPr>
          <p:cNvSpPr txBox="1"/>
          <p:nvPr/>
        </p:nvSpPr>
        <p:spPr>
          <a:xfrm>
            <a:off x="2564780" y="37914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8CB56-E997-0C46-8908-6C43781EB1D7}"/>
              </a:ext>
            </a:extLst>
          </p:cNvPr>
          <p:cNvSpPr txBox="1"/>
          <p:nvPr/>
        </p:nvSpPr>
        <p:spPr>
          <a:xfrm>
            <a:off x="3358375" y="4744844"/>
            <a:ext cx="547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Jamila Holt</a:t>
            </a:r>
          </a:p>
          <a:p>
            <a:r>
              <a:rPr lang="en-US" dirty="0"/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71020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5C20-D716-F843-9FFF-3DC7204A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EAE2B8-178B-C043-B339-2A2349743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9777913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4EEEE9-A132-F840-8F53-15B928AB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0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6E00-B8E5-514C-96C3-21BC6513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Explore the data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0630D22-990B-DA43-9614-0E9F5E2A43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768226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B4082-0E5F-E844-AE0A-8A9BBDBB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101A-9EE2-0F4C-A8B2-D0A8C77C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0E78FB3-301E-FC4D-B3C5-08B1517E9D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283813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B18C0-AD83-D046-9533-0AEFFA39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91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C533-E53C-AB46-9143-1271252A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Exploring 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C7283-1D66-5C42-BF73-883518A2B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346" y="2343128"/>
            <a:ext cx="5820229" cy="19844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Men’s response to witnessing sexual assault or harassment at work.</a:t>
            </a:r>
          </a:p>
          <a:p>
            <a:r>
              <a:rPr lang="en-US" dirty="0"/>
              <a:t>Who helps out?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EDB4007E-2746-4728-8BA3-32A9615CEB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F42E0-C7E7-6E47-926E-9C49DED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1280D6F7-51B0-7D4D-BA87-11E6FFF29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2" r="-4" b="-4"/>
          <a:stretch/>
        </p:blipFill>
        <p:spPr>
          <a:xfrm>
            <a:off x="386216" y="3480368"/>
            <a:ext cx="5018768" cy="3273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4670EF-AC2E-6E42-BD74-727FE6339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6" r="17032" b="2"/>
          <a:stretch/>
        </p:blipFill>
        <p:spPr>
          <a:xfrm>
            <a:off x="6303622" y="2073274"/>
            <a:ext cx="5299755" cy="45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9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AEA7-739C-634B-95D9-F34822C9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E53E-8EF5-2541-98AE-381BE099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Predict to two classes</a:t>
            </a:r>
          </a:p>
          <a:p>
            <a:pPr lvl="1"/>
            <a:r>
              <a:rPr lang="en-US" dirty="0"/>
              <a:t>Interpretability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Allow quantification of a one unit increase in a feature. </a:t>
            </a:r>
          </a:p>
          <a:p>
            <a:pPr lvl="1"/>
            <a:r>
              <a:rPr lang="en-US" dirty="0"/>
              <a:t>How much do features have an impact on the prediction?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91545-CCB7-FB48-9D13-527AAAAD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76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817BFA-9939-42FC-97E6-1DDD23A38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C4F977-CDDE-402E-B4F0-84B5572E7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43802-E084-EF42-848C-208CB53E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44870"/>
            <a:ext cx="3977639" cy="933798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Impact </a:t>
            </a:r>
            <a:r>
              <a:rPr lang="en-US" sz="1600" dirty="0"/>
              <a:t>(associations)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5F94855-69F5-46AE-BC03-C92A320B6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15886"/>
            <a:ext cx="4452257" cy="4302799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Over the past 12 months, when it comes to sexual boundaries, which of the following have you done?</a:t>
            </a:r>
          </a:p>
          <a:p>
            <a:pPr lvl="1"/>
            <a:r>
              <a:rPr lang="en-US" sz="1400" dirty="0"/>
              <a:t>Q21.3: </a:t>
            </a:r>
          </a:p>
          <a:p>
            <a:pPr lvl="2"/>
            <a:r>
              <a:rPr lang="en-US" sz="1200" dirty="0"/>
              <a:t>asked if went to far during sex</a:t>
            </a:r>
          </a:p>
          <a:p>
            <a:pPr lvl="1"/>
            <a:r>
              <a:rPr lang="en-US" sz="1400" dirty="0"/>
              <a:t>Q21.2: </a:t>
            </a:r>
          </a:p>
          <a:p>
            <a:pPr lvl="2"/>
            <a:r>
              <a:rPr lang="en-US" sz="1200" dirty="0"/>
              <a:t>talked w/ friends about whether you pushed a partner too far</a:t>
            </a:r>
          </a:p>
          <a:p>
            <a:pPr lvl="1"/>
            <a:r>
              <a:rPr lang="en-US" sz="1400" dirty="0"/>
              <a:t>Q21.1:</a:t>
            </a:r>
          </a:p>
          <a:p>
            <a:pPr lvl="2"/>
            <a:r>
              <a:rPr lang="en-US" sz="1200" dirty="0"/>
              <a:t>Wondered whether you pushed a partner too far</a:t>
            </a:r>
          </a:p>
          <a:p>
            <a:r>
              <a:rPr lang="en-US" sz="1600" dirty="0"/>
              <a:t>Q12.6:</a:t>
            </a:r>
          </a:p>
          <a:p>
            <a:pPr lvl="1"/>
            <a:r>
              <a:rPr lang="en-US" sz="1400" dirty="0"/>
              <a:t>If you have seen or heard of harassment at work, how did you respond?</a:t>
            </a:r>
            <a:endParaRPr lang="en-US" sz="1400" dirty="0">
              <a:sym typeface="Wingdings" pitchFamily="2" charset="2"/>
            </a:endParaRPr>
          </a:p>
          <a:p>
            <a:pPr lvl="2"/>
            <a:r>
              <a:rPr lang="en-US" sz="1200" dirty="0"/>
              <a:t>Never witnessed sexual harassment</a:t>
            </a:r>
          </a:p>
          <a:p>
            <a:r>
              <a:rPr lang="en-US" sz="1600" dirty="0"/>
              <a:t>Q15:</a:t>
            </a:r>
          </a:p>
          <a:p>
            <a:pPr lvl="1"/>
            <a:r>
              <a:rPr lang="en-US" sz="1400" dirty="0"/>
              <a:t>Do you think about your behavior at work differently in the wake of #</a:t>
            </a:r>
            <a:r>
              <a:rPr lang="en-US" sz="1400" dirty="0" err="1"/>
              <a:t>MeToo</a:t>
            </a:r>
            <a:endParaRPr lang="en-US" sz="1400" dirty="0"/>
          </a:p>
          <a:p>
            <a:endParaRPr lang="en-US" sz="1600" dirty="0"/>
          </a:p>
        </p:txBody>
      </p:sp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E35D8EAA-FF41-0048-97D6-5E61F73E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2" y="425965"/>
            <a:ext cx="5363273" cy="600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D32CA3-67AD-7E42-A940-29E1C326B04C}"/>
              </a:ext>
            </a:extLst>
          </p:cNvPr>
          <p:cNvSpPr txBox="1"/>
          <p:nvPr/>
        </p:nvSpPr>
        <p:spPr>
          <a:xfrm>
            <a:off x="6596742" y="152400"/>
            <a:ext cx="433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Regression: beta coefficients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A12523-1716-0441-9DF8-DBC463FC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21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DFBD-4511-5844-B933-6270DBF1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587F62-1F3A-CB49-9DD7-7876D783F73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123116" y="2514600"/>
            <a:ext cx="7624384" cy="37036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Confusion Matrix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C810ADF-699F-CD44-80C8-9B0523658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917043"/>
              </p:ext>
            </p:extLst>
          </p:nvPr>
        </p:nvGraphicFramePr>
        <p:xfrm>
          <a:off x="4123116" y="3222232"/>
          <a:ext cx="7383084" cy="29960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91542">
                  <a:extLst>
                    <a:ext uri="{9D8B030D-6E8A-4147-A177-3AD203B41FA5}">
                      <a16:colId xmlns:a16="http://schemas.microsoft.com/office/drawing/2014/main" val="2589216785"/>
                    </a:ext>
                  </a:extLst>
                </a:gridCol>
                <a:gridCol w="3691542">
                  <a:extLst>
                    <a:ext uri="{9D8B030D-6E8A-4147-A177-3AD203B41FA5}">
                      <a16:colId xmlns:a16="http://schemas.microsoft.com/office/drawing/2014/main" val="1394536228"/>
                    </a:ext>
                  </a:extLst>
                </a:gridCol>
              </a:tblGrid>
              <a:tr h="149800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True Negatives: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Positives: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(Predicted = Yes, Actual = No)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47197"/>
                  </a:ext>
                </a:extLst>
              </a:tr>
              <a:tr h="1498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Negatives: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(Predicted = No, Act. = Yes)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True Positives:</a:t>
                      </a:r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3454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BD9FCB8-366E-D542-8AD4-5D401B969170}"/>
              </a:ext>
            </a:extLst>
          </p:cNvPr>
          <p:cNvSpPr txBox="1"/>
          <p:nvPr/>
        </p:nvSpPr>
        <p:spPr>
          <a:xfrm>
            <a:off x="584200" y="2770158"/>
            <a:ext cx="35389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Classification Metrics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Sensitivity:  .545</a:t>
            </a:r>
          </a:p>
          <a:p>
            <a:endParaRPr lang="en-US" dirty="0"/>
          </a:p>
          <a:p>
            <a:r>
              <a:rPr lang="en-US" dirty="0"/>
              <a:t>Specificity: .991</a:t>
            </a:r>
          </a:p>
          <a:p>
            <a:endParaRPr lang="en-US" dirty="0"/>
          </a:p>
          <a:p>
            <a:r>
              <a:rPr lang="en-US" dirty="0"/>
              <a:t>Precision:  .66</a:t>
            </a:r>
          </a:p>
          <a:p>
            <a:endParaRPr lang="en-US" dirty="0"/>
          </a:p>
          <a:p>
            <a:r>
              <a:rPr lang="en-US" dirty="0"/>
              <a:t>Accuracy: .918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56DD9-07A3-8540-B4DC-3B41831D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04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1B97-6A8F-5344-9C5F-BE9676C8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9% </a:t>
            </a:r>
            <a:r>
              <a:rPr lang="en-US" dirty="0"/>
              <a:t>of men changed their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39A6E-0D5D-854A-9BFC-54B60D55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753533"/>
            <a:ext cx="3191256" cy="95567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38B9F-DB06-6641-834F-BDFE16EA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76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DE4D3E-80C7-48B7-B8E5-B1B5A62C9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CC236-55E3-8440-A7D5-13B9CB0AA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/>
          </a:blip>
          <a:srcRect t="20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EBF0E-5D8A-7040-A133-05FFFC0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4589721" cy="1293028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98C1D7-B3E7-45FC-BC11-C49DA8C1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54AEF-46C9-554A-92C4-39B4584D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WHO?: Explore demographic relationships</a:t>
            </a:r>
          </a:p>
          <a:p>
            <a:pPr marL="0" indent="0" algn="ctr">
              <a:buNone/>
            </a:pPr>
            <a:r>
              <a:rPr lang="en-US" dirty="0"/>
              <a:t>What is really different between the two groups?</a:t>
            </a:r>
          </a:p>
          <a:p>
            <a:pPr algn="ctr"/>
            <a:r>
              <a:rPr lang="en-US" dirty="0"/>
              <a:t>Dive into the most predictive features:</a:t>
            </a:r>
          </a:p>
          <a:p>
            <a:pPr algn="ctr"/>
            <a:r>
              <a:rPr lang="en-US" dirty="0"/>
              <a:t>Check for statistical significance</a:t>
            </a:r>
          </a:p>
          <a:p>
            <a:pPr algn="ctr"/>
            <a:r>
              <a:rPr lang="en-US" dirty="0"/>
              <a:t>Get confidence intervals</a:t>
            </a:r>
          </a:p>
          <a:p>
            <a:pPr algn="ctr"/>
            <a:r>
              <a:rPr lang="en-US" dirty="0"/>
              <a:t> ROC</a:t>
            </a:r>
          </a:p>
          <a:p>
            <a:pPr lvl="1" algn="ctr"/>
            <a:r>
              <a:rPr lang="en-US" dirty="0"/>
              <a:t>Feature </a:t>
            </a:r>
            <a:r>
              <a:rPr lang="en-US" dirty="0" err="1"/>
              <a:t>Importances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1334B-9A1A-8646-9596-3D71B3DC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36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0ED37-904C-6445-BCBA-58AD8872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9C4ED-22A1-7E4D-8133-C0B4FC11F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'Man Up': How A Fear Of Appearing Feminine Restricts Men, And Affects Us </a:t>
            </a:r>
            <a:r>
              <a:rPr lang="en-US" dirty="0" err="1">
                <a:hlinkClick r:id="rId2"/>
              </a:rPr>
              <a:t>All</a:t>
            </a:r>
            <a:r>
              <a:rPr lang="en-US" dirty="0" err="1"/>
              <a:t>https</a:t>
            </a:r>
            <a:r>
              <a:rPr lang="en-US" dirty="0"/>
              <a:t>://</a:t>
            </a:r>
            <a:r>
              <a:rPr lang="en-US" dirty="0" err="1"/>
              <a:t>www.npr.org</a:t>
            </a:r>
            <a:r>
              <a:rPr lang="en-US" dirty="0"/>
              <a:t>/templates/transcript/</a:t>
            </a:r>
            <a:r>
              <a:rPr lang="en-US" dirty="0" err="1"/>
              <a:t>transcript.php?storyId</a:t>
            </a:r>
            <a:r>
              <a:rPr lang="en-US" dirty="0"/>
              <a:t>=653339162</a:t>
            </a:r>
          </a:p>
          <a:p>
            <a:r>
              <a:rPr lang="en-US" dirty="0"/>
              <a:t>The New Norm:  </a:t>
            </a:r>
            <a:r>
              <a:rPr lang="en-US" dirty="0">
                <a:hlinkClick r:id="rId3"/>
              </a:rPr>
              <a:t>https://www.npr.org/programs/invisibilia/481887848/the-new-norm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do Men Think it Means to be a Man: </a:t>
            </a:r>
            <a:r>
              <a:rPr lang="en-US" dirty="0">
                <a:hlinkClick r:id="rId4"/>
              </a:rPr>
              <a:t>https://fivethirtyeight.com/features/what-do-men-think-it-means-to-be-a-man/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C4831-0B71-954F-A2FB-D9A8690B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3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3A1A-9B50-C34E-BCC1-C357A38E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Masculinity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0487CF-5FA4-DE4B-B981-2AAC33267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4960" y="3859047"/>
            <a:ext cx="2987040" cy="298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CB85F-980D-8942-9F0E-8FFDBCE6C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472569" cy="6664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A1E90D-3E08-2F42-81CB-CDCAD9253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367" y="1786575"/>
            <a:ext cx="5781633" cy="2025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335A0-BB4E-704A-8799-65EFF2DE1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302" y="6258560"/>
            <a:ext cx="4485318" cy="59944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697344-6C6B-534E-891C-1695BB55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2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424123-83B5-DB4F-9DF4-1E9FC29F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27" y="2465582"/>
            <a:ext cx="8610600" cy="129302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CF407-A156-B84B-A6A9-B0B7861A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37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1076C1C-5EBA-4C3E-A055-79A6054B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4B6A46E-083C-4558-888C-4A7CB3EF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8E181F-2640-674E-A0A5-2472AAC567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3005280"/>
            <a:ext cx="4124325" cy="257146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BE314C-4E32-994F-B0AB-E5049AA5CF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1017" r="-2" b="12988"/>
          <a:stretch/>
        </p:blipFill>
        <p:spPr>
          <a:xfrm>
            <a:off x="8768321" y="2742069"/>
            <a:ext cx="3314451" cy="3358380"/>
          </a:xfrm>
          <a:prstGeom prst="rect">
            <a:avLst/>
          </a:prstGeom>
        </p:spPr>
      </p:pic>
      <p:sp>
        <p:nvSpPr>
          <p:cNvPr id="20" name="Round Single Corner Rectangle 17">
            <a:extLst>
              <a:ext uri="{FF2B5EF4-FFF2-40B4-BE49-F238E27FC236}">
                <a16:creationId xmlns:a16="http://schemas.microsoft.com/office/drawing/2014/main" id="{C9CD8108-0312-488F-BCF5-BDE9B86EC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FDB009-CBAB-4FFD-A94C-3CBF0E26A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7170A-D432-A64C-82D5-627D0E85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4124396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Thank You!</a:t>
            </a:r>
          </a:p>
        </p:txBody>
      </p:sp>
      <p:sp>
        <p:nvSpPr>
          <p:cNvPr id="24" name="Round Single Corner Rectangle 16">
            <a:extLst>
              <a:ext uri="{FF2B5EF4-FFF2-40B4-BE49-F238E27FC236}">
                <a16:creationId xmlns:a16="http://schemas.microsoft.com/office/drawing/2014/main" id="{74A0BA84-9789-4F65-A8F3-58BEB4092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B017794B-DE4A-5B4C-AA31-D1A84D5673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4" r="4" b="4"/>
          <a:stretch/>
        </p:blipFill>
        <p:spPr>
          <a:xfrm>
            <a:off x="5938646" y="616769"/>
            <a:ext cx="2695383" cy="353295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A836445-3B65-B745-AEC8-85636AC2C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7E30-0984-8646-9968-A4ABEEE0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845821"/>
            <a:ext cx="9334500" cy="1303020"/>
          </a:xfrm>
        </p:spPr>
        <p:txBody>
          <a:bodyPr>
            <a:noAutofit/>
          </a:bodyPr>
          <a:lstStyle/>
          <a:p>
            <a:r>
              <a:rPr lang="en-US" sz="3200" dirty="0"/>
              <a:t>200 Men and women wrote about a time they violated their gender role in public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5F43-BE0B-7A4B-B9FF-B10E95ED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2606040"/>
            <a:ext cx="11003280" cy="3886200"/>
          </a:xfrm>
        </p:spPr>
        <p:txBody>
          <a:bodyPr>
            <a:normAutofit lnSpcReduction="10000"/>
          </a:bodyPr>
          <a:lstStyle/>
          <a:p>
            <a:pPr fontAlgn="base"/>
            <a:endParaRPr lang="en-US" dirty="0"/>
          </a:p>
          <a:p>
            <a:pPr fontAlgn="base"/>
            <a:r>
              <a:rPr lang="en-US" dirty="0"/>
              <a:t>“Some of the women talked about being called a </a:t>
            </a:r>
            <a:r>
              <a:rPr lang="en-US" b="1" i="1" dirty="0"/>
              <a:t>tomboy</a:t>
            </a:r>
            <a:r>
              <a:rPr lang="en-US" dirty="0"/>
              <a:t>. Others mentioned times when they worked in male-dominated fields and </a:t>
            </a:r>
            <a:r>
              <a:rPr lang="en-US" b="1" i="1" dirty="0"/>
              <a:t>were made to feel uncomfortable by co-workers</a:t>
            </a:r>
            <a:r>
              <a:rPr lang="en-US" dirty="0"/>
              <a:t>. But men?”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b="1" dirty="0"/>
              <a:t>“Men say things like, I wore a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pink </a:t>
            </a:r>
            <a:r>
              <a:rPr lang="en-US" b="1" dirty="0"/>
              <a:t>shirt to work</a:t>
            </a:r>
            <a:r>
              <a:rPr lang="en-US" dirty="0"/>
              <a:t>, or I held my girlfriend's purse while she ran into the bank, or </a:t>
            </a:r>
            <a:r>
              <a:rPr lang="en-US" b="1" i="1" dirty="0"/>
              <a:t>I ordered a drink at a restaurant and when it came out to me, it had a little cocktail umbrella in it, and my, you know, my friends teased me.</a:t>
            </a:r>
            <a:r>
              <a:rPr lang="en-US" dirty="0"/>
              <a:t> So it's like - it's just mundane things.” </a:t>
            </a:r>
          </a:p>
          <a:p>
            <a:pPr marL="0" indent="0" algn="ctr" fontAlgn="base">
              <a:buNone/>
            </a:pPr>
            <a:endParaRPr lang="en-US" dirty="0"/>
          </a:p>
          <a:p>
            <a:pPr marL="0" indent="0" algn="ctr" fontAlgn="base">
              <a:buNone/>
            </a:pPr>
            <a:r>
              <a:rPr lang="en-US" dirty="0"/>
              <a:t>“Like women don't say, oh, I wore the wrong shirt.”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5D96-BF82-AF40-8A73-DAC30E53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8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69BF-51CE-7F40-90AB-C44C1A313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6D5-EF04-7C4A-85FE-23607AF16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Has the #</a:t>
            </a:r>
            <a:r>
              <a:rPr lang="en-US" dirty="0" err="1"/>
              <a:t>metoo</a:t>
            </a:r>
            <a:r>
              <a:rPr lang="en-US" dirty="0"/>
              <a:t> movement affected men?</a:t>
            </a:r>
          </a:p>
          <a:p>
            <a:endParaRPr lang="en-US" dirty="0"/>
          </a:p>
          <a:p>
            <a:r>
              <a:rPr lang="en-US" dirty="0"/>
              <a:t>Goal:</a:t>
            </a:r>
          </a:p>
          <a:p>
            <a:endParaRPr lang="en-US" dirty="0"/>
          </a:p>
          <a:p>
            <a:pPr lvl="1"/>
            <a:r>
              <a:rPr lang="en-US" dirty="0"/>
              <a:t>Use masculinity features to predict men’s behavioral response to their exposure to the #</a:t>
            </a:r>
            <a:r>
              <a:rPr lang="en-US" dirty="0" err="1"/>
              <a:t>metoo</a:t>
            </a:r>
            <a:r>
              <a:rPr lang="en-US" dirty="0"/>
              <a:t> movement.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BC323-6358-F84D-B2BD-8A1D95A5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6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4296042-EA9E-4E3F-9165-4A9458DA5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597BA1-5C20-429B-A8D2-8AE246412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5ACDA-65CD-BA4A-9A13-71C3C8FD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836907"/>
            <a:ext cx="5304295" cy="122049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What is #</a:t>
            </a:r>
            <a:r>
              <a:rPr lang="en-US" sz="3200" dirty="0" err="1"/>
              <a:t>metoo</a:t>
            </a:r>
            <a:r>
              <a:rPr lang="en-US" sz="3200" dirty="0"/>
              <a:t>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C42EB4-00AD-BA4E-B32C-0330856B5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2697332"/>
            <a:ext cx="5303838" cy="297304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A83EE6E-D2CA-4F96-8502-90228F23E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1608" y="488844"/>
            <a:ext cx="2687741" cy="3506830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8469196E-5B39-BC4D-BA6F-21D914098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086" y="1298928"/>
            <a:ext cx="2380647" cy="1886661"/>
          </a:xfrm>
          <a:prstGeom prst="rect">
            <a:avLst/>
          </a:prstGeom>
        </p:spPr>
      </p:pic>
      <p:sp>
        <p:nvSpPr>
          <p:cNvPr id="27" name="Round Single Corner Rectangle 24">
            <a:extLst>
              <a:ext uri="{FF2B5EF4-FFF2-40B4-BE49-F238E27FC236}">
                <a16:creationId xmlns:a16="http://schemas.microsoft.com/office/drawing/2014/main" id="{F40648EA-C5C4-4A79-8490-EF7F4CFE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7841" y="916605"/>
            <a:ext cx="1998359" cy="2230427"/>
          </a:xfrm>
          <a:prstGeom prst="round1Rect">
            <a:avLst>
              <a:gd name="adj" fmla="val 1129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Single Corner Rectangle 23">
            <a:extLst>
              <a:ext uri="{FF2B5EF4-FFF2-40B4-BE49-F238E27FC236}">
                <a16:creationId xmlns:a16="http://schemas.microsoft.com/office/drawing/2014/main" id="{7C5B5FF1-19A6-4A2C-8165-C65BF561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966487" y="4164747"/>
            <a:ext cx="2347509" cy="1755606"/>
          </a:xfrm>
          <a:prstGeom prst="round1Rect">
            <a:avLst>
              <a:gd name="adj" fmla="val 112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A4C89E-6EE7-4E11-8A2A-5B20541A2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86569" y="3301139"/>
            <a:ext cx="2220800" cy="3027524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C93B5-7C33-1B42-ABDD-6A130C8321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1629"/>
          <a:stretch/>
        </p:blipFill>
        <p:spPr>
          <a:xfrm>
            <a:off x="9647435" y="3894797"/>
            <a:ext cx="1887366" cy="185658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9FA7831-DE2D-314D-B741-BE3A36F7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767510-15C8-5E40-98FB-1B7D482C4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589" y="4267367"/>
            <a:ext cx="2789144" cy="191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29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B650-846C-824A-8C25-17A59E16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41644"/>
            <a:ext cx="8610600" cy="1293028"/>
          </a:xfrm>
        </p:spPr>
        <p:txBody>
          <a:bodyPr/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588BF-9B60-0C4D-8865-BD574769F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34672"/>
            <a:ext cx="10820400" cy="44840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Data: FiveThirtyEight Survey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Questions: Likert Type</a:t>
            </a:r>
          </a:p>
          <a:p>
            <a:pPr lvl="1"/>
            <a:r>
              <a:rPr lang="en-US" dirty="0"/>
              <a:t>How often would you say you: (Often, Sometimes, etc.)</a:t>
            </a:r>
          </a:p>
          <a:p>
            <a:pPr lvl="2"/>
            <a:r>
              <a:rPr lang="en-US" dirty="0"/>
              <a:t>Cry</a:t>
            </a:r>
          </a:p>
          <a:p>
            <a:pPr lvl="2"/>
            <a:r>
              <a:rPr lang="en-US" dirty="0"/>
              <a:t>Watch Sports</a:t>
            </a:r>
          </a:p>
          <a:p>
            <a:pPr lvl="2"/>
            <a:r>
              <a:rPr lang="en-US" dirty="0"/>
              <a:t>Express physical affection to male friends, like hugging, rubbing shoulders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In general, how masculine or ’manly’ do you feel?</a:t>
            </a:r>
          </a:p>
          <a:p>
            <a:pPr lvl="2"/>
            <a:r>
              <a:rPr lang="en-US" dirty="0"/>
              <a:t>Very masculine</a:t>
            </a:r>
          </a:p>
          <a:p>
            <a:pPr lvl="2"/>
            <a:r>
              <a:rPr lang="en-US" dirty="0"/>
              <a:t>Somewhat masculine</a:t>
            </a:r>
          </a:p>
          <a:p>
            <a:pPr lvl="2"/>
            <a:r>
              <a:rPr lang="en-US" dirty="0"/>
              <a:t>Not very masculine</a:t>
            </a:r>
          </a:p>
          <a:p>
            <a:pPr lvl="2"/>
            <a:r>
              <a:rPr lang="en-US" dirty="0"/>
              <a:t>Not at all masculine</a:t>
            </a:r>
          </a:p>
          <a:p>
            <a:pPr lvl="2"/>
            <a:r>
              <a:rPr lang="en-US" dirty="0"/>
              <a:t>No answer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EF2BA-9A63-5B4F-91C2-5409BFF7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7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8519-6A5F-BF43-94CB-8558E0E6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84341-163C-7D41-8C5B-008E2105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Questions: “Select all that Apply” type</a:t>
            </a:r>
          </a:p>
          <a:p>
            <a:endParaRPr lang="en-US" dirty="0"/>
          </a:p>
          <a:p>
            <a:r>
              <a:rPr lang="en-US" dirty="0"/>
              <a:t>Have you seen or heard of a sexual harassment incident at you work? If so, how did you respond?</a:t>
            </a:r>
          </a:p>
          <a:p>
            <a:pPr lvl="1"/>
            <a:r>
              <a:rPr lang="en-US" dirty="0"/>
              <a:t>Confronted the accused person</a:t>
            </a:r>
          </a:p>
          <a:p>
            <a:pPr lvl="1"/>
            <a:r>
              <a:rPr lang="en-US" dirty="0"/>
              <a:t>Contacted HR</a:t>
            </a:r>
          </a:p>
          <a:p>
            <a:pPr lvl="1"/>
            <a:r>
              <a:rPr lang="en-US" dirty="0"/>
              <a:t>Contacted the manager</a:t>
            </a:r>
          </a:p>
          <a:p>
            <a:pPr lvl="1"/>
            <a:r>
              <a:rPr lang="en-US" dirty="0"/>
              <a:t>Reached out to the victim to offer support</a:t>
            </a:r>
          </a:p>
          <a:p>
            <a:pPr lvl="1"/>
            <a:r>
              <a:rPr lang="en-US" dirty="0"/>
              <a:t>Did not respond at all</a:t>
            </a:r>
          </a:p>
          <a:p>
            <a:pPr lvl="1"/>
            <a:r>
              <a:rPr lang="en-US" dirty="0"/>
              <a:t>Never witnessed sexual harassment</a:t>
            </a:r>
          </a:p>
          <a:p>
            <a:pPr lvl="1"/>
            <a:r>
              <a:rPr lang="en-US" dirty="0"/>
              <a:t>Other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C437C-A255-854A-A8AC-2ED10D296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12CC1C37-8BC7-4374-8300-E73C3691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C82757-F96F-41CB-B2B8-49689F436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37F53D-999D-4551-B3F8-064DBF315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C99389-A1E4-4A6F-BF8E-9013FF049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44D44-3AAD-4D4F-B566-D320B173E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About the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DEEC5B-0325-43B8-B347-B1DF5D3781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395979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26F97E-962A-ED40-8F17-8A753F871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8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DEF6-DAFE-8F4F-82A0-424D6573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“Manhood is something that is hard to earn and easy to lose.”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7E348-B571-3245-B645-39D93FF5C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9" y="4407269"/>
            <a:ext cx="10490200" cy="955675"/>
          </a:xfrm>
        </p:spPr>
        <p:txBody>
          <a:bodyPr/>
          <a:lstStyle/>
          <a:p>
            <a:r>
              <a:rPr lang="en-US" dirty="0"/>
              <a:t>Hidden Brain, SHANKAR VEDANTAM, Oct. 1,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3F188-1DF6-0F46-ADF2-0C181C3D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6815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{40FDBCBF-4845-5C4C-BF73-BE34C824703C}tf10001079</Template>
  <TotalTime>1249</TotalTime>
  <Words>972</Words>
  <Application>Microsoft Macintosh PowerPoint</Application>
  <PresentationFormat>Widescreen</PresentationFormat>
  <Paragraphs>202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</vt:lpstr>
      <vt:lpstr>Vapor Trail</vt:lpstr>
      <vt:lpstr>MASCULINTY </vt:lpstr>
      <vt:lpstr>Masculinity</vt:lpstr>
      <vt:lpstr>200 Men and women wrote about a time they violated their gender role in public</vt:lpstr>
      <vt:lpstr>the problem Statement</vt:lpstr>
      <vt:lpstr>What is #metoo?</vt:lpstr>
      <vt:lpstr>About the Data</vt:lpstr>
      <vt:lpstr>About the data</vt:lpstr>
      <vt:lpstr>About the data</vt:lpstr>
      <vt:lpstr>“Manhood is something that is hard to earn and easy to lose.” </vt:lpstr>
      <vt:lpstr>Explore the data</vt:lpstr>
      <vt:lpstr> Explore the data</vt:lpstr>
      <vt:lpstr>EXPLORE THE DATA</vt:lpstr>
      <vt:lpstr>Exploring the data</vt:lpstr>
      <vt:lpstr>Model</vt:lpstr>
      <vt:lpstr>Impact (associations)</vt:lpstr>
      <vt:lpstr>findings</vt:lpstr>
      <vt:lpstr>9% of men changed their behavior</vt:lpstr>
      <vt:lpstr>Next steps</vt:lpstr>
      <vt:lpstr>References</vt:lpstr>
      <vt:lpstr>Questions?</vt:lpstr>
      <vt:lpstr>Thank You!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MASCULINTY </dc:title>
  <dc:creator>Microsoft Office User</dc:creator>
  <cp:lastModifiedBy>Microsoft Office User</cp:lastModifiedBy>
  <cp:revision>60</cp:revision>
  <dcterms:created xsi:type="dcterms:W3CDTF">2018-10-21T21:57:06Z</dcterms:created>
  <dcterms:modified xsi:type="dcterms:W3CDTF">2018-10-22T18:51:22Z</dcterms:modified>
</cp:coreProperties>
</file>